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66" r:id="rId3"/>
    <p:sldId id="304" r:id="rId4"/>
    <p:sldId id="276" r:id="rId5"/>
    <p:sldId id="277" r:id="rId6"/>
    <p:sldId id="299" r:id="rId7"/>
    <p:sldId id="293" r:id="rId8"/>
    <p:sldId id="303" r:id="rId9"/>
    <p:sldId id="297" r:id="rId10"/>
    <p:sldId id="298" r:id="rId11"/>
    <p:sldId id="282" r:id="rId12"/>
    <p:sldId id="302" r:id="rId13"/>
    <p:sldId id="290" r:id="rId14"/>
    <p:sldId id="283" r:id="rId15"/>
    <p:sldId id="294" r:id="rId16"/>
    <p:sldId id="291" r:id="rId17"/>
    <p:sldId id="284" r:id="rId18"/>
    <p:sldId id="295" r:id="rId19"/>
    <p:sldId id="285" r:id="rId20"/>
    <p:sldId id="305" r:id="rId21"/>
    <p:sldId id="289" r:id="rId22"/>
    <p:sldId id="292" r:id="rId23"/>
    <p:sldId id="288" r:id="rId24"/>
    <p:sldId id="279" r:id="rId25"/>
    <p:sldId id="287" r:id="rId26"/>
    <p:sldId id="286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0000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6F7DA-A3FA-4265-AE67-34D915594A78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DF25C-ACA1-4D0B-97E7-621EE8283F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67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DF25C-ACA1-4D0B-97E7-621EE8283FC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53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Zakazky\Asra prezentace 2016\zdroje\asra_prezentace_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829" y="4448948"/>
            <a:ext cx="4956016" cy="1544600"/>
          </a:xfrm>
          <a:prstGeom prst="rect">
            <a:avLst/>
          </a:prstGeom>
          <a:noFill/>
        </p:spPr>
      </p:pic>
      <p:pic>
        <p:nvPicPr>
          <p:cNvPr id="8" name="Picture 2" descr="S:\Zakazky\Asra prezentace 2016\zdroje\asra_prezentace_motiv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0667"/>
            <a:ext cx="12192000" cy="2360969"/>
          </a:xfrm>
          <a:prstGeom prst="rect">
            <a:avLst/>
          </a:prstGeom>
          <a:noFill/>
        </p:spPr>
      </p:pic>
      <p:pic>
        <p:nvPicPr>
          <p:cNvPr id="9" name="Obrázok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731" y="5354992"/>
            <a:ext cx="1533578" cy="15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AA7E1-1737-4BEF-BBD5-0C3F00E942F1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A51ABE-17AC-4045-9B57-55F468CD4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85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AA7E1-1737-4BEF-BBD5-0C3F00E942F1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A51ABE-17AC-4045-9B57-55F468CD4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0505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AA7E1-1737-4BEF-BBD5-0C3F00E942F1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A51ABE-17AC-4045-9B57-55F468CD4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94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0" y="5728771"/>
            <a:ext cx="12192000" cy="112922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 userDrawn="1"/>
        </p:nvSpPr>
        <p:spPr>
          <a:xfrm>
            <a:off x="132203" y="5982158"/>
            <a:ext cx="398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 na </a:t>
            </a:r>
            <a:r>
              <a:rPr lang="sk-SK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www.asra.sk</a:t>
            </a:r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662" y="5230654"/>
            <a:ext cx="1533578" cy="150300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058" y="5863439"/>
            <a:ext cx="2438405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4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 userDrawn="1"/>
        </p:nvSpPr>
        <p:spPr>
          <a:xfrm>
            <a:off x="132203" y="5982158"/>
            <a:ext cx="398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 na </a:t>
            </a:r>
            <a:r>
              <a:rPr lang="sk-SK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www.asra.sk</a:t>
            </a:r>
          </a:p>
        </p:txBody>
      </p:sp>
      <p:sp>
        <p:nvSpPr>
          <p:cNvPr id="8" name="Obdĺžnik 7"/>
          <p:cNvSpPr/>
          <p:nvPr userDrawn="1"/>
        </p:nvSpPr>
        <p:spPr>
          <a:xfrm>
            <a:off x="0" y="5728771"/>
            <a:ext cx="12192000" cy="112922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279" y="5910860"/>
            <a:ext cx="2438405" cy="765050"/>
          </a:xfrm>
          <a:prstGeom prst="rect">
            <a:avLst/>
          </a:prstGeom>
        </p:spPr>
      </p:pic>
      <p:sp>
        <p:nvSpPr>
          <p:cNvPr id="5" name="BlokTextu 4"/>
          <p:cNvSpPr txBox="1"/>
          <p:nvPr userDrawn="1"/>
        </p:nvSpPr>
        <p:spPr>
          <a:xfrm>
            <a:off x="264406" y="5982157"/>
            <a:ext cx="398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 na </a:t>
            </a:r>
            <a:r>
              <a:rPr lang="sk-SK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www.asra.sk</a:t>
            </a:r>
          </a:p>
        </p:txBody>
      </p:sp>
    </p:spTree>
    <p:extLst>
      <p:ext uri="{BB962C8B-B14F-4D97-AF65-F5344CB8AC3E}">
        <p14:creationId xmlns:p14="http://schemas.microsoft.com/office/powerpoint/2010/main" val="68874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 userDrawn="1"/>
        </p:nvSpPr>
        <p:spPr>
          <a:xfrm>
            <a:off x="132203" y="5982158"/>
            <a:ext cx="3980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 na </a:t>
            </a:r>
            <a:r>
              <a:rPr lang="sk-SK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www.asra.sk</a:t>
            </a:r>
          </a:p>
        </p:txBody>
      </p:sp>
      <p:sp>
        <p:nvSpPr>
          <p:cNvPr id="8" name="Obdĺžnik 7"/>
          <p:cNvSpPr/>
          <p:nvPr userDrawn="1"/>
        </p:nvSpPr>
        <p:spPr>
          <a:xfrm>
            <a:off x="0" y="5728771"/>
            <a:ext cx="12192000" cy="1129229"/>
          </a:xfrm>
          <a:prstGeom prst="rect">
            <a:avLst/>
          </a:prstGeom>
          <a:solidFill>
            <a:srgbClr val="00A24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279" y="5910860"/>
            <a:ext cx="2438405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3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AA7E1-1737-4BEF-BBD5-0C3F00E942F1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A51ABE-17AC-4045-9B57-55F468CD4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936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AA7E1-1737-4BEF-BBD5-0C3F00E942F1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A51ABE-17AC-4045-9B57-55F468CD4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142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AA7E1-1737-4BEF-BBD5-0C3F00E942F1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A51ABE-17AC-4045-9B57-55F468CD4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923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AA7E1-1737-4BEF-BBD5-0C3F00E942F1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A51ABE-17AC-4045-9B57-55F468CD4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45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AA7E1-1737-4BEF-BBD5-0C3F00E942F1}" type="datetimeFigureOut">
              <a:rPr lang="sk-SK" smtClean="0"/>
              <a:t>10.3.2016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A51ABE-17AC-4045-9B57-55F468CD42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293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71" y="5910860"/>
            <a:ext cx="2438405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7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55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34" y="1876095"/>
            <a:ext cx="4923179" cy="354148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645" y="1875057"/>
            <a:ext cx="4879059" cy="354252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34" y="228266"/>
            <a:ext cx="1440000" cy="14400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130727" y="486601"/>
            <a:ext cx="4209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BLACKJAK</a:t>
            </a:r>
            <a:r>
              <a:rPr lang="sk-SK" sz="5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860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1802690"/>
            <a:ext cx="92706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pôsobenie cez pôdu a aj listy burín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spoľahlivý a dlhodobý pôdny účinok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široký termín aplikácie: PRE, POST a EPOST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jednoduché dávkovanie – 4l/ha, dávka vody 200 – 400l/ha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následné plodiny bez obmedzenia</a:t>
            </a:r>
          </a:p>
        </p:txBody>
      </p:sp>
      <p:sp>
        <p:nvSpPr>
          <p:cNvPr id="3" name="Obdĺžnik 2"/>
          <p:cNvSpPr/>
          <p:nvPr/>
        </p:nvSpPr>
        <p:spPr>
          <a:xfrm>
            <a:off x="1566124" y="494359"/>
            <a:ext cx="9506128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 T </a:t>
            </a:r>
            <a:r>
              <a:rPr lang="sk-SK" sz="40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širokospektrálny herbicíd </a:t>
            </a:r>
            <a:br>
              <a:rPr lang="sk-SK" sz="40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40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4" y="110359"/>
            <a:ext cx="1440000" cy="144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22" y="2020727"/>
            <a:ext cx="2752578" cy="3673491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8932985" y="1202245"/>
            <a:ext cx="3259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sk-SK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 g/l </a:t>
            </a:r>
            <a:r>
              <a:rPr lang="sk-SK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terbuthylazine</a:t>
            </a:r>
            <a:r>
              <a:rPr lang="sk-SK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sk-SK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g/l </a:t>
            </a:r>
            <a:r>
              <a:rPr lang="sk-SK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pethoxamid</a:t>
            </a:r>
            <a:r>
              <a:rPr lang="sk-SK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44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56200"/>
              </p:ext>
            </p:extLst>
          </p:nvPr>
        </p:nvGraphicFramePr>
        <p:xfrm>
          <a:off x="567560" y="157655"/>
          <a:ext cx="11161985" cy="5480172"/>
        </p:xfrm>
        <a:graphic>
          <a:graphicData uri="http://schemas.openxmlformats.org/drawingml/2006/table">
            <a:tbl>
              <a:tblPr/>
              <a:tblGrid>
                <a:gridCol w="1497723">
                  <a:extLst>
                    <a:ext uri="{9D8B030D-6E8A-4147-A177-3AD203B41FA5}">
                      <a16:colId xmlns="" xmlns:a16="http://schemas.microsoft.com/office/drawing/2014/main" val="1155474679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134279643"/>
                    </a:ext>
                  </a:extLst>
                </a:gridCol>
                <a:gridCol w="2664372">
                  <a:extLst>
                    <a:ext uri="{9D8B030D-6E8A-4147-A177-3AD203B41FA5}">
                      <a16:colId xmlns="" xmlns:a16="http://schemas.microsoft.com/office/drawing/2014/main" val="1543931963"/>
                    </a:ext>
                  </a:extLst>
                </a:gridCol>
                <a:gridCol w="804041">
                  <a:extLst>
                    <a:ext uri="{9D8B030D-6E8A-4147-A177-3AD203B41FA5}">
                      <a16:colId xmlns="" xmlns:a16="http://schemas.microsoft.com/office/drawing/2014/main" val="3510019875"/>
                    </a:ext>
                  </a:extLst>
                </a:gridCol>
                <a:gridCol w="2081049">
                  <a:extLst>
                    <a:ext uri="{9D8B030D-6E8A-4147-A177-3AD203B41FA5}">
                      <a16:colId xmlns="" xmlns:a16="http://schemas.microsoft.com/office/drawing/2014/main" val="584036772"/>
                    </a:ext>
                  </a:extLst>
                </a:gridCol>
              </a:tblGrid>
              <a:tr h="518235"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Plodina</a:t>
                      </a:r>
                    </a:p>
                  </a:txBody>
                  <a:tcPr marL="43723" marR="43723" marT="43723" marB="43723" anchor="ctr">
                    <a:lnL>
                      <a:noFill/>
                    </a:lnL>
                    <a:lnR w="9525" cap="flat" cmpd="sng" algn="ctr">
                      <a:solidFill>
                        <a:srgbClr val="1A8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A34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Škodlivý organizmus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1A8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8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A34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Dávka (l/ha)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1A8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8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A34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1A8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A8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A34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Poznámka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1A8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A34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9336567"/>
                  </a:ext>
                </a:extLst>
              </a:tr>
              <a:tr h="379594">
                <a:tc rowSpan="7"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Kukurica</a:t>
                      </a:r>
                    </a:p>
                  </a:txBody>
                  <a:tcPr marL="43723" marR="43723" marT="43723" marB="43723" anchor="ctr">
                    <a:lnL>
                      <a:noFill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dvojklíčnolistové buriny a jednoročné trávy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(PRE)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4158778"/>
                  </a:ext>
                </a:extLst>
              </a:tr>
              <a:tr h="51823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  + (0,2-0,4)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(PRE) 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0811978"/>
                  </a:ext>
                </a:extLst>
              </a:tr>
              <a:tr h="37959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(EPOST)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8014654"/>
                  </a:ext>
                </a:extLst>
              </a:tr>
              <a:tr h="97145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odolné dvojklíčnolistové buriny, jednoročné trávy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2-2,5 + (1-1,5)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(EPOST) 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2366744"/>
                  </a:ext>
                </a:extLst>
              </a:tr>
              <a:tr h="74484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dvojklíčnolistové buriny, jednoročné a trváce trávy, pýr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2-2,5 + (1-1,5)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(POST) 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4131506"/>
                  </a:ext>
                </a:extLst>
              </a:tr>
              <a:tr h="97145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odolné dvojklíčnolistové buriny, jednoročné trávy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2-2,5 + (1-1,5)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(POST) 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354216"/>
                  </a:ext>
                </a:extLst>
              </a:tr>
              <a:tr h="97145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odolné dvojklíčnolistové buriny, jednoročné trávy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2-2,5 + (0,6-0,8)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sk-SK" sz="200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(POST) </a:t>
                      </a:r>
                    </a:p>
                  </a:txBody>
                  <a:tcPr marL="43723" marR="43723" marT="43723" marB="43723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536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26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210" y="1573756"/>
            <a:ext cx="4046065" cy="337466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058090" y="4962234"/>
            <a:ext cx="321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Neošetrená kontrola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408460" y="4962234"/>
            <a:ext cx="555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EPOST aplikácia Klik T v dávke 4 l/ha</a:t>
            </a:r>
          </a:p>
        </p:txBody>
      </p:sp>
      <p:sp>
        <p:nvSpPr>
          <p:cNvPr id="6" name="Obdĺžnik 5"/>
          <p:cNvSpPr/>
          <p:nvPr/>
        </p:nvSpPr>
        <p:spPr>
          <a:xfrm>
            <a:off x="4962647" y="447426"/>
            <a:ext cx="2332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 T </a:t>
            </a:r>
            <a:endParaRPr lang="sk-SK" sz="54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023" y="1573755"/>
            <a:ext cx="4499553" cy="33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0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792122" y="539217"/>
            <a:ext cx="53719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CONTANS WG</a:t>
            </a:r>
            <a:r>
              <a:rPr lang="sk-SK" sz="40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k-SK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47837" y="1508983"/>
            <a:ext cx="110350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k-SK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účinná látka - spóry hyperparazitickej huby </a:t>
            </a:r>
            <a:r>
              <a:rPr lang="sk-SK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Coniothyrium minitans</a:t>
            </a:r>
            <a:endParaRPr kumimoji="0" lang="sk-SK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ničí </a:t>
            </a:r>
            <a:r>
              <a:rPr kumimoji="0" lang="sk-SK" sz="24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príčinu</a:t>
            </a:r>
            <a:r>
              <a:rPr kumimoji="0" lang="sk-SK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infekcie Sclerotinia </a:t>
            </a:r>
            <a:r>
              <a:rPr kumimoji="0" lang="sk-SK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spp</a:t>
            </a:r>
            <a:r>
              <a:rPr kumimoji="0" lang="sk-SK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nie až jej dôsledok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významne znižuje riziko poškodenia rastlín bielou hnilobou počas vegetácie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vysokoúčinný (90%), jediný a ekonomicky výhodný spôsob likvidácie sklerócií bielej hniloby v pôde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možnosť skrátenia rotácie citlivých plodín (najmä repka, slnečnica, sója a i.)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biologický produkt bez rizika vzniku rezistencie patogéna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/>
            </a:pPr>
            <a:endParaRPr kumimoji="0" lang="sk-SK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2"/>
              </a:buClr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34" y="68983"/>
            <a:ext cx="1440000" cy="1440000"/>
          </a:xfrm>
          <a:prstGeom prst="rect">
            <a:avLst/>
          </a:prstGeom>
        </p:spPr>
      </p:pic>
      <p:pic>
        <p:nvPicPr>
          <p:cNvPr id="5" name="Picture 4" descr="C:\Users\Dalibor\Documents\No residu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7645" y="284847"/>
            <a:ext cx="2240391" cy="1224136"/>
          </a:xfrm>
          <a:prstGeom prst="rect">
            <a:avLst/>
          </a:prstGeom>
          <a:solidFill>
            <a:srgbClr val="4F81BD"/>
          </a:solidFill>
          <a:effectLst>
            <a:innerShdw dist="12700" dir="5700000">
              <a:prstClr val="black">
                <a:alpha val="55000"/>
              </a:prstClr>
            </a:innerShdw>
          </a:effectLst>
          <a:scene3d>
            <a:camera prst="isometricOffAxis2Left"/>
            <a:lightRig rig="glow" dir="t"/>
          </a:scene3d>
          <a:sp3d extrusionH="76200" prstMaterial="dkEdge">
            <a:bevelT/>
            <a:extrusionClr>
              <a:srgbClr val="9BBB59">
                <a:lumMod val="50000"/>
              </a:srgbClr>
            </a:extrusionClr>
          </a:sp3d>
        </p:spPr>
      </p:pic>
    </p:spTree>
    <p:extLst>
      <p:ext uri="{BB962C8B-B14F-4D97-AF65-F5344CB8AC3E}">
        <p14:creationId xmlns:p14="http://schemas.microsoft.com/office/powerpoint/2010/main" val="250162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24108" y="561763"/>
            <a:ext cx="5675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CONTANS WG</a:t>
            </a:r>
            <a:r>
              <a:rPr lang="sk-SK" sz="12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k-SK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58003" y="1762092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znižuje vstupy do porastu</a:t>
            </a:r>
          </a:p>
          <a:p>
            <a:pPr marL="342900" lvl="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povolený do EP</a:t>
            </a:r>
          </a:p>
          <a:p>
            <a:pPr marL="342900" lvl="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formulácia: dispergovateľný granulát  </a:t>
            </a:r>
          </a:p>
          <a:p>
            <a:pPr marL="342900" lvl="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dávka prípravku: 1 – 2kg /ha</a:t>
            </a:r>
          </a:p>
          <a:p>
            <a:pPr marL="342900" lvl="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dávka vody: 300 – 500 l/ha</a:t>
            </a:r>
          </a:p>
          <a:p>
            <a:pPr marL="342900" lvl="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časový odstup: močovka, hnojovica, DAM 390, digestát, dusíkaté ale pálené vápno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662" y="126124"/>
            <a:ext cx="4596847" cy="395714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8" y="12769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0" y="0"/>
            <a:ext cx="6913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CONTANS WG </a:t>
            </a:r>
            <a:endParaRPr lang="sk-SK" sz="4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899" y="803564"/>
            <a:ext cx="7567646" cy="489065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400800" y="2923309"/>
            <a:ext cx="192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CONTAS WG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4544825" y="3334895"/>
            <a:ext cx="1963936" cy="7920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6581481" y="3334895"/>
            <a:ext cx="331936" cy="8557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7942012" y="3285301"/>
            <a:ext cx="792088" cy="50405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7102446" y="2819363"/>
            <a:ext cx="1224136" cy="152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0443"/>
            <a:ext cx="4017612" cy="743776"/>
          </a:xfrm>
          <a:prstGeom prst="rect">
            <a:avLst/>
          </a:prstGeom>
        </p:spPr>
      </p:pic>
      <p:pic>
        <p:nvPicPr>
          <p:cNvPr id="16" name="Picture 7" descr="E:\_Work\ASRA\ASRA PPT stavebnice prezentace 2012\obr\contans-motiv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7171" y="127077"/>
            <a:ext cx="2867891" cy="2099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8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8" r="-1039"/>
          <a:stretch/>
        </p:blipFill>
        <p:spPr>
          <a:xfrm>
            <a:off x="1317237" y="1105821"/>
            <a:ext cx="4247314" cy="396549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2330" y="1182632"/>
            <a:ext cx="4504183" cy="3888682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35118" y="444101"/>
            <a:ext cx="103106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sk-SK" altLang="sk-SK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Biela hniloba môže spôsobiť zníženie úrody o </a:t>
            </a:r>
            <a:r>
              <a:rPr lang="sk-SK" altLang="sk-SK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30-50%</a:t>
            </a:r>
            <a:r>
              <a:rPr lang="sk-SK" altLang="sk-SK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96" y="151714"/>
            <a:ext cx="1440000" cy="144000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009252" y="5209814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Napadnutá slnečnica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7410228" y="5185476"/>
            <a:ext cx="245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Napadnutá repka</a:t>
            </a:r>
          </a:p>
        </p:txBody>
      </p:sp>
    </p:spTree>
    <p:extLst>
      <p:ext uri="{BB962C8B-B14F-4D97-AF65-F5344CB8AC3E}">
        <p14:creationId xmlns:p14="http://schemas.microsoft.com/office/powerpoint/2010/main" val="2724980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475" y="709448"/>
            <a:ext cx="4314553" cy="429381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927" y="709449"/>
            <a:ext cx="4819460" cy="430012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145562" y="5009570"/>
            <a:ext cx="4514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Repka napadnutá bielou hnilobou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240284" y="5009570"/>
            <a:ext cx="4924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Slnečnica napadnutá bielou hnilobou</a:t>
            </a:r>
          </a:p>
        </p:txBody>
      </p:sp>
    </p:spTree>
    <p:extLst>
      <p:ext uri="{BB962C8B-B14F-4D97-AF65-F5344CB8AC3E}">
        <p14:creationId xmlns:p14="http://schemas.microsoft.com/office/powerpoint/2010/main" val="2297396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92387" y="581673"/>
            <a:ext cx="44614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AGROVITAL</a:t>
            </a:r>
            <a:endParaRPr lang="sk-SK" sz="5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7" descr="E:\_Work\ASRA\ASRA PPT stavebnice prezentace 2012\obr\agrovital-motiv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86" y="53236"/>
            <a:ext cx="3748327" cy="347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:\_Work\ASRA\ASRA PPT stavebnice prezentace 2012\obr\agrovital-pinole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1742" y="1588074"/>
            <a:ext cx="951846" cy="8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84" y="81372"/>
            <a:ext cx="1440000" cy="1440000"/>
          </a:xfrm>
          <a:prstGeom prst="rect">
            <a:avLst/>
          </a:prstGeom>
        </p:spPr>
      </p:pic>
      <p:sp>
        <p:nvSpPr>
          <p:cNvPr id="8" name="BlokTextu 13"/>
          <p:cNvSpPr txBox="1">
            <a:spLocks noChangeArrowheads="1"/>
          </p:cNvSpPr>
          <p:nvPr/>
        </p:nvSpPr>
        <p:spPr bwMode="auto">
          <a:xfrm>
            <a:off x="1477936" y="2544757"/>
            <a:ext cx="8818411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sk-SK" altLang="sk-SK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Multifunkčná pomocná látka</a:t>
            </a:r>
          </a:p>
          <a:p>
            <a:pPr>
              <a:lnSpc>
                <a:spcPct val="150000"/>
              </a:lnSpc>
            </a:pPr>
            <a:endParaRPr lang="sk-SK" altLang="sk-SK" sz="11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altLang="sk-SK" sz="28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Zmáčadlo</a:t>
            </a:r>
            <a:r>
              <a:rPr lang="sk-SK" altLang="sk-SK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Lepidlo + </a:t>
            </a:r>
            <a:r>
              <a:rPr lang="sk-SK" altLang="sk-SK" sz="28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Aktivátor</a:t>
            </a:r>
            <a:r>
              <a:rPr lang="sk-SK" altLang="sk-SK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sk-SK" altLang="sk-SK" sz="28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Penetrátor</a:t>
            </a:r>
            <a:endParaRPr lang="sk-SK" altLang="sk-SK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sk-SK" altLang="sk-SK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altLang="sk-SK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podporuje a predlžuje účinnosť pesticídov </a:t>
            </a:r>
            <a:r>
              <a:rPr lang="sk-SK" altLang="sk-SK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 všetkých plodinách a chráni ich pred </a:t>
            </a:r>
            <a:r>
              <a:rPr lang="sk-SK" altLang="sk-SK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odparom</a:t>
            </a:r>
            <a:r>
              <a:rPr lang="sk-SK" altLang="sk-SK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  </a:t>
            </a:r>
            <a:r>
              <a:rPr lang="sk-SK" altLang="sk-SK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zmyvom</a:t>
            </a:r>
            <a:r>
              <a:rPr lang="sk-SK" altLang="sk-SK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dažďom. </a:t>
            </a:r>
          </a:p>
          <a:p>
            <a:endParaRPr lang="sk-SK" altLang="sk-SK" dirty="0">
              <a:solidFill>
                <a:prstClr val="black"/>
              </a:solidFill>
            </a:endParaRPr>
          </a:p>
        </p:txBody>
      </p:sp>
      <p:sp>
        <p:nvSpPr>
          <p:cNvPr id="9" name="BlokTextu 14"/>
          <p:cNvSpPr txBox="1">
            <a:spLocks noChangeArrowheads="1"/>
          </p:cNvSpPr>
          <p:nvPr/>
        </p:nvSpPr>
        <p:spPr bwMode="auto">
          <a:xfrm>
            <a:off x="3978967" y="1384341"/>
            <a:ext cx="381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sk-SK" altLang="sk-SK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Formulácia: </a:t>
            </a:r>
            <a:r>
              <a:rPr lang="sk-SK" altLang="sk-SK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</a:t>
            </a:r>
          </a:p>
          <a:p>
            <a:r>
              <a:rPr lang="sk-SK" altLang="sk-SK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Účinná látka: </a:t>
            </a:r>
            <a:r>
              <a:rPr lang="sk-SK" altLang="sk-SK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pinolene</a:t>
            </a:r>
            <a:r>
              <a:rPr lang="sk-SK" altLang="sk-SK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sk-SK" altLang="sk-SK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96 %</a:t>
            </a:r>
          </a:p>
        </p:txBody>
      </p:sp>
    </p:spTree>
    <p:extLst>
      <p:ext uri="{BB962C8B-B14F-4D97-AF65-F5344CB8AC3E}">
        <p14:creationId xmlns:p14="http://schemas.microsoft.com/office/powerpoint/2010/main" val="244966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Zakazky\Asra prezentace 2016\zdroje\asra_prezentace_motiv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360969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368329" y="2360969"/>
            <a:ext cx="545534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k-SK" sz="48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Kávička s ASROU</a:t>
            </a:r>
          </a:p>
          <a:p>
            <a:pPr algn="ctr">
              <a:lnSpc>
                <a:spcPct val="150000"/>
              </a:lnSpc>
            </a:pPr>
            <a:r>
              <a:rPr lang="sk-SK" sz="2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Hrubá Borša – Golfový areál</a:t>
            </a:r>
          </a:p>
          <a:p>
            <a:pPr algn="ctr">
              <a:lnSpc>
                <a:spcPct val="150000"/>
              </a:lnSpc>
            </a:pPr>
            <a:r>
              <a:rPr lang="sk-SK" sz="2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10.3.2016</a:t>
            </a:r>
          </a:p>
          <a:p>
            <a:pPr algn="ctr">
              <a:lnSpc>
                <a:spcPct val="150000"/>
              </a:lnSpc>
            </a:pPr>
            <a:endParaRPr lang="sk-SK" sz="2800" b="1" dirty="0">
              <a:solidFill>
                <a:srgbClr val="33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50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827164" y="1557762"/>
            <a:ext cx="11065291" cy="4935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zlepšenie zmáčavosti povrchu rastlín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„prilepenie“ postrekových kvapalín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predĺženie doby účinnosti kontaktných prípravkov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zvýšenie odolnosti voči zmytiu dažďom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ochrana proti odparovaniu postrekových kvapalín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zníženie úletu postrekových kvapalín,</a:t>
            </a:r>
            <a:r>
              <a:rPr kumimoji="0" lang="cs-CZ" altLang="sk-SK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zaťažuje kvapky</a:t>
            </a:r>
            <a:r>
              <a:rPr kumimoji="0" lang="cs-CZ" alt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" name="Picture 7" descr="E:\_Work\ASRA\ASRA PPT stavebnice prezentace 2012\obr\agrovital-motiv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86" y="81372"/>
            <a:ext cx="3748327" cy="347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E:\_Work\ASRA\ASRA PPT stavebnice prezentace 2012\obr\agrovital-pinolen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674" y="1557762"/>
            <a:ext cx="951846" cy="8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692387" y="461011"/>
            <a:ext cx="44614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AGROVITAL</a:t>
            </a:r>
            <a:endParaRPr lang="sk-SK" sz="5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84" y="8137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1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62895" y="598042"/>
            <a:ext cx="43107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AGROVITAL</a:t>
            </a:r>
            <a:endParaRPr lang="sk-SK" sz="5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7" descr="E:\_Work\ASRA\ASRA PPT stavebnice prezentace 2012\obr\agrovital-motiv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171" y="0"/>
            <a:ext cx="3277780" cy="30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:\_Work\ASRA\ASRA PPT stavebnice prezentace 2012\obr\agrovital-pinole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2071" y="1411203"/>
            <a:ext cx="951846" cy="8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obsahu 4"/>
          <p:cNvSpPr txBox="1">
            <a:spLocks/>
          </p:cNvSpPr>
          <p:nvPr/>
        </p:nvSpPr>
        <p:spPr bwMode="auto">
          <a:xfrm>
            <a:off x="1379448" y="1958178"/>
            <a:ext cx="991718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 s fungicídmi a insekticími:</a:t>
            </a:r>
            <a:endParaRPr lang="sk-SK" altLang="sk-SK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k-SK" altLang="sk-SK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sk-SK" altLang="sk-SK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predĺženie účinnosti kontaktných fungicídov a insekticídov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sk-SK" altLang="sk-SK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podpora jednoduchšej penetrácie systémových fungicídov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sk-SK" altLang="sk-SK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 insekticídov do rastlinných pletív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</a:pPr>
            <a:r>
              <a:rPr lang="sk-SK" altLang="sk-SK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dážď 1 hodinu po aplikácii neznižuje účinok prípravku </a:t>
            </a:r>
          </a:p>
          <a:p>
            <a:pPr marL="342900" indent="-342900">
              <a:lnSpc>
                <a:spcPct val="150000"/>
              </a:lnSpc>
            </a:pPr>
            <a:r>
              <a:rPr lang="sk-SK" altLang="sk-SK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pozitívne ovplyvňuje </a:t>
            </a:r>
            <a:r>
              <a:rPr lang="sk-SK" altLang="sk-SK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reguláciu rastlín s vodou v období sucha!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k-SK" altLang="sk-SK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sk-SK" altLang="sk-SK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sk-SK" altLang="sk-SK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320" y="1244453"/>
            <a:ext cx="4608975" cy="60355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84" y="8137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19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067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728" y="1291530"/>
            <a:ext cx="4886690" cy="37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DSC067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711" y="1291530"/>
            <a:ext cx="4737392" cy="37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978728" y="284125"/>
            <a:ext cx="5874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rgbClr val="00A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Dôkladné zmáčanie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292925" y="5029868"/>
            <a:ext cx="225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 Agrovital-u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7250706" y="5029868"/>
            <a:ext cx="3227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použitím Agrovital-u</a:t>
            </a:r>
          </a:p>
        </p:txBody>
      </p:sp>
    </p:spTree>
    <p:extLst>
      <p:ext uri="{BB962C8B-B14F-4D97-AF65-F5344CB8AC3E}">
        <p14:creationId xmlns:p14="http://schemas.microsoft.com/office/powerpoint/2010/main" val="129129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60884" y="491612"/>
            <a:ext cx="43107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AGROVITAL</a:t>
            </a:r>
            <a:endParaRPr lang="sk-SK" sz="5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7" descr="E:\_Work\ASRA\ASRA PPT stavebnice prezentace 2012\obr\agrovital-motiv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171" y="0"/>
            <a:ext cx="3277780" cy="30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:\_Work\ASRA\ASRA PPT stavebnice prezentace 2012\obr\agrovital-pinole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4938" y="1269312"/>
            <a:ext cx="951846" cy="8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obsahu 4"/>
          <p:cNvSpPr txBox="1">
            <a:spLocks/>
          </p:cNvSpPr>
          <p:nvPr/>
        </p:nvSpPr>
        <p:spPr bwMode="auto">
          <a:xfrm>
            <a:off x="799479" y="2142924"/>
            <a:ext cx="10488631" cy="344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Predzberové ošetrenie: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altLang="sk-SK" sz="1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alt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 AGROVITAL + GLYFOSAT</a:t>
            </a:r>
            <a:r>
              <a:rPr kumimoji="0" lang="sk-SK" altLang="sk-SK" sz="2800" b="1" i="0" u="none" strike="noStrike" kern="0" cap="none" spc="0" normalizeH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alebo DESIKANT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altLang="sk-SK" sz="1000" b="1" i="0" u="none" strike="noStrike" kern="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kumimoji="0" lang="sk-SK" altLang="sk-SK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ošetrenie zaburinených porastov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kumimoji="0" lang="sk-SK" altLang="sk-SK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rovnomerné dozrievanie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kumimoji="0" lang="sk-SK" altLang="sk-SK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zníženie predzberových a zberových strát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kumimoji="0" lang="sk-SK" altLang="sk-SK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ochrana proti černiam </a:t>
            </a:r>
          </a:p>
          <a:p>
            <a:pPr lvl="3" indent="0">
              <a:buFont typeface="Arial" panose="020B0604020202020204" pitchFamily="34" charset="0"/>
              <a:buNone/>
            </a:pPr>
            <a:endParaRPr kumimoji="0" lang="sk-SK" altLang="sk-SK" sz="12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altLang="sk-SK" sz="2400" b="0" i="0" u="none" strike="noStrike" kern="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483" y="1222338"/>
            <a:ext cx="4476856" cy="58625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84" y="8137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83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3572">
            <a:off x="4797919" y="1210187"/>
            <a:ext cx="2939933" cy="36000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0000">
            <a:off x="7046490" y="1373640"/>
            <a:ext cx="3076297" cy="36000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5658">
            <a:off x="9096402" y="1482967"/>
            <a:ext cx="2468571" cy="3600000"/>
          </a:xfrm>
          <a:prstGeom prst="rect">
            <a:avLst/>
          </a:prstGeom>
          <a:scene3d>
            <a:camera prst="isometricOffAxis1Right"/>
            <a:lightRig rig="threePt" dir="t"/>
          </a:scene3d>
          <a:sp3d prstMaterial="plastic">
            <a:bevelT w="0" h="0"/>
          </a:sp3d>
        </p:spPr>
      </p:pic>
      <p:sp>
        <p:nvSpPr>
          <p:cNvPr id="6" name="BlokTextu 5"/>
          <p:cNvSpPr txBox="1"/>
          <p:nvPr/>
        </p:nvSpPr>
        <p:spPr>
          <a:xfrm>
            <a:off x="456558" y="872697"/>
            <a:ext cx="4475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Všetky informácie hľadajte </a:t>
            </a:r>
          </a:p>
          <a:p>
            <a:r>
              <a:rPr lang="sk-SK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našom novom webe.</a:t>
            </a:r>
          </a:p>
        </p:txBody>
      </p:sp>
    </p:spTree>
    <p:extLst>
      <p:ext uri="{BB962C8B-B14F-4D97-AF65-F5344CB8AC3E}">
        <p14:creationId xmlns:p14="http://schemas.microsoft.com/office/powerpoint/2010/main" val="1524642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019887" y="818075"/>
            <a:ext cx="9397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Ďakujem za pozornosť.</a:t>
            </a:r>
            <a:endParaRPr lang="sk-SK" sz="5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025" y="2071279"/>
            <a:ext cx="3409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73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210490" y="1060269"/>
            <a:ext cx="7753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Odborný poradenský servis</a:t>
            </a:r>
            <a:endParaRPr lang="sk-SK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302356" y="2664112"/>
            <a:ext cx="3991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altLang="sk-SK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Silvia </a:t>
            </a:r>
            <a:r>
              <a:rPr lang="cs-CZ" altLang="sk-SK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Belzárová</a:t>
            </a:r>
            <a:endParaRPr lang="cs-CZ" altLang="sk-SK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alt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mobil: 0948 683 512</a:t>
            </a:r>
          </a:p>
          <a:p>
            <a:pPr>
              <a:lnSpc>
                <a:spcPct val="150000"/>
              </a:lnSpc>
            </a:pPr>
            <a:r>
              <a:rPr lang="cs-CZ" alt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sbelzarova@asra.sk</a:t>
            </a:r>
          </a:p>
        </p:txBody>
      </p:sp>
    </p:spTree>
    <p:extLst>
      <p:ext uri="{BB962C8B-B14F-4D97-AF65-F5344CB8AC3E}">
        <p14:creationId xmlns:p14="http://schemas.microsoft.com/office/powerpoint/2010/main" val="370036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62304" y="2534390"/>
            <a:ext cx="11067392" cy="2589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technicko-poradenský servis</a:t>
            </a:r>
          </a:p>
          <a:p>
            <a:pPr algn="ctr">
              <a:lnSpc>
                <a:spcPct val="150000"/>
              </a:lnSpc>
            </a:pPr>
            <a:r>
              <a:rPr lang="sk-SK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Silvia </a:t>
            </a:r>
            <a:r>
              <a:rPr lang="sk-SK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Belzárová</a:t>
            </a:r>
            <a:endParaRPr lang="sk-SK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k-SK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Tel.: 0948 683 512</a:t>
            </a:r>
          </a:p>
          <a:p>
            <a:pPr algn="ctr">
              <a:lnSpc>
                <a:spcPct val="150000"/>
              </a:lnSpc>
            </a:pPr>
            <a:r>
              <a:rPr lang="sk-SK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sbelzarova@asra.sk</a:t>
            </a:r>
          </a:p>
        </p:txBody>
      </p:sp>
      <p:pic>
        <p:nvPicPr>
          <p:cNvPr id="3" name="Picture 2" descr="S:\Zakazky\Asra prezentace 2016\zdroje\asra_prezentace_motiv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360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64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482" y="2329819"/>
            <a:ext cx="4974102" cy="115161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081" y="3910820"/>
            <a:ext cx="5723919" cy="66097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873" y="5001184"/>
            <a:ext cx="6365711" cy="45196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515" y="0"/>
            <a:ext cx="1486486" cy="14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972052" y="2618622"/>
            <a:ext cx="5497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Zloženie: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19 - 21% humínové kyseliny </a:t>
            </a:r>
            <a:b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3 - 5 % 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fulvokyseliny</a:t>
            </a:r>
            <a:endParaRPr lang="sk-SK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16,8 % organický uhlík</a:t>
            </a:r>
          </a:p>
          <a:p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0,34 % organický dusík</a:t>
            </a:r>
            <a:b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Ca, Cu, Zn, P, Mg, K</a:t>
            </a:r>
            <a:b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         			pH 4 – 5 </a:t>
            </a:r>
            <a:endParaRPr lang="sk-SK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616048" y="494963"/>
            <a:ext cx="4209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BLACKJAK</a:t>
            </a:r>
            <a:r>
              <a:rPr lang="sk-SK" sz="5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34095" y="1418293"/>
            <a:ext cx="10818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vo svete unikátnou suspenziou, ktorá obsahuje humínové, </a:t>
            </a:r>
            <a:r>
              <a:rPr lang="sk-SK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fulvo</a:t>
            </a:r>
            <a:r>
              <a:rPr lang="sk-SK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k-SK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ulmínové</a:t>
            </a:r>
            <a:r>
              <a:rPr lang="sk-SK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kyseliny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48" y="43123"/>
            <a:ext cx="1440000" cy="144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254" y="2244268"/>
            <a:ext cx="4139794" cy="30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4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9827" y="2015559"/>
            <a:ext cx="10738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podporuje tvorbu koreňového systému</a:t>
            </a:r>
          </a:p>
          <a:p>
            <a:endParaRPr lang="sk-SK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zlepšuje štruktúru pôdy a jej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vododržnosť</a:t>
            </a:r>
            <a:endParaRPr lang="sk-SK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k-SK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stimuluje a zvyšuje aktivitu prospešných mikroorganizmov v pôde</a:t>
            </a:r>
          </a:p>
          <a:p>
            <a:endParaRPr lang="sk-SK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pôsobí ako prírodný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chelátor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mikroelementov pre maximálnu prístupnosť rastlinám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zvyšuje klíčivosť semien </a:t>
            </a:r>
          </a:p>
        </p:txBody>
      </p:sp>
      <p:sp>
        <p:nvSpPr>
          <p:cNvPr id="3" name="Obdĺžnik 2"/>
          <p:cNvSpPr/>
          <p:nvPr/>
        </p:nvSpPr>
        <p:spPr>
          <a:xfrm>
            <a:off x="2010186" y="559793"/>
            <a:ext cx="4209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BLACKJAK</a:t>
            </a:r>
            <a:r>
              <a:rPr lang="sk-SK" sz="5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5" y="301458"/>
            <a:ext cx="1440000" cy="144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65" y="1"/>
            <a:ext cx="4842034" cy="3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6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008" y="1463315"/>
            <a:ext cx="5364660" cy="313069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76049" y="1684892"/>
            <a:ext cx="6834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efektívny pri nízkych dávkach (0,5 – 4l/ha)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môže byť aplikovaný s prípravkami a hnojivami s kyslou reakciou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použitie v EP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obsahuje organický zdroj N, Cu, Zn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48" y="23314"/>
            <a:ext cx="1440000" cy="14400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017610" y="413860"/>
            <a:ext cx="4209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BLACKJAK</a:t>
            </a:r>
            <a:r>
              <a:rPr lang="sk-SK" sz="5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0031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66952" y="1860332"/>
            <a:ext cx="94540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znižuje pH výsledného roztoku = lepšia účinnosť pesticídov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redukuje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zasolenosť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pôdy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zlepšuje mikrobiálnu aktivitu pôdy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sprístupňuje </a:t>
            </a:r>
            <a:r>
              <a:rPr lang="sk-SK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makro prvky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zvyšuje rast koreňov  </a:t>
            </a:r>
          </a:p>
        </p:txBody>
      </p:sp>
      <p:sp>
        <p:nvSpPr>
          <p:cNvPr id="3" name="Obdĺžnik 2"/>
          <p:cNvSpPr/>
          <p:nvPr/>
        </p:nvSpPr>
        <p:spPr>
          <a:xfrm>
            <a:off x="2017610" y="413860"/>
            <a:ext cx="4209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BLACKJAK</a:t>
            </a:r>
            <a:r>
              <a:rPr lang="sk-SK" sz="5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52" y="155525"/>
            <a:ext cx="1440000" cy="144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643" y="2493832"/>
            <a:ext cx="4495272" cy="29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7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180" y="1662231"/>
            <a:ext cx="5216116" cy="3549749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242462" y="315196"/>
            <a:ext cx="4209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92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BLACKJAK</a:t>
            </a:r>
            <a:r>
              <a:rPr lang="sk-SK" sz="5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02" y="56861"/>
            <a:ext cx="1440000" cy="144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602" y="1662231"/>
            <a:ext cx="3839111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45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497</Words>
  <Application>Microsoft Office PowerPoint</Application>
  <PresentationFormat>Širokouhlá</PresentationFormat>
  <Paragraphs>145</Paragraphs>
  <Slides>26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3" baseType="lpstr">
      <vt:lpstr>Arial Unicode MS</vt:lpstr>
      <vt:lpstr>Arial</vt:lpstr>
      <vt:lpstr>Calibri</vt:lpstr>
      <vt:lpstr>Calibri Light</vt:lpstr>
      <vt:lpstr>Tahoma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Viera Zelníková</dc:creator>
  <cp:lastModifiedBy>Viera Zelníková</cp:lastModifiedBy>
  <cp:revision>163</cp:revision>
  <dcterms:created xsi:type="dcterms:W3CDTF">2016-01-18T08:08:35Z</dcterms:created>
  <dcterms:modified xsi:type="dcterms:W3CDTF">2016-03-10T14:07:05Z</dcterms:modified>
</cp:coreProperties>
</file>